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7F9B26-F936-4E67-B656-160B107D356A}">
  <a:tblStyle styleId="{E87F9B26-F936-4E67-B656-160B107D35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d3cca38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3ad3cca380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d3cca380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ad3cca3804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d3cca380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3ad3cca3804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add0ac648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dd0ac648c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d3cca380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ad3cca3804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add0ac648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3add0ac648c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dd0ac648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3add0ac648c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d3cca380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ad3cca3804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d3cca3804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3ad3cca3804_0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dd0ac648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add0ac648c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add0ac648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add0ac648c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d3cca38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ad3cca3804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dd0ac648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add0ac648c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Relationship Id="rId8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ctrTitle"/>
          </p:nvPr>
        </p:nvSpPr>
        <p:spPr>
          <a:xfrm>
            <a:off x="1469615" y="1292431"/>
            <a:ext cx="9144000" cy="29713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Интеллектуальная система рекомендаций </a:t>
            </a: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МАКСИДОМ</a:t>
            </a:r>
            <a:r>
              <a:rPr b="1" lang="ru-RU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 flipH="1">
            <a:off x="383955" y="6300592"/>
            <a:ext cx="36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SPB Tech Run 2025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8317283" y="6300592"/>
            <a:ext cx="28308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Команда</a:t>
            </a:r>
            <a:r>
              <a:rPr lang="ru-RU" sz="1800">
                <a:solidFill>
                  <a:schemeClr val="lt1"/>
                </a:solidFill>
              </a:rPr>
              <a:t> iurc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1620">
            <a:off x="-6358744" y="-2088209"/>
            <a:ext cx="109384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535" y="1924782"/>
            <a:ext cx="12585810" cy="707951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>
            <p:ph type="ctrTitle"/>
          </p:nvPr>
        </p:nvSpPr>
        <p:spPr>
          <a:xfrm>
            <a:off x="383921" y="467088"/>
            <a:ext cx="9508224" cy="769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8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Backend: Go + Gin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410404" y="1156125"/>
            <a:ext cx="5618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Технологический стек - Backend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6" name="Google Shape;196;p22"/>
          <p:cNvGraphicFramePr/>
          <p:nvPr/>
        </p:nvGraphicFramePr>
        <p:xfrm>
          <a:off x="841175" y="23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{E87F9B26-F936-4E67-B656-160B107D356A}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Технологии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Почему выбрали 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Go 1.25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Производительность, простой деплой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Gin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Легковесный, быстрый HTTP-фреймворк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PostgreSQL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Надежность, JSONB для параметров товаров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Redis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Кэш корзины, сессии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Elasticsearch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Полнотекстовый поиск с фасетами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1620">
            <a:off x="-6358744" y="-2088209"/>
            <a:ext cx="109384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535" y="1924782"/>
            <a:ext cx="12585810" cy="707951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 txBox="1"/>
          <p:nvPr>
            <p:ph type="ctrTitle"/>
          </p:nvPr>
        </p:nvSpPr>
        <p:spPr>
          <a:xfrm>
            <a:off x="383921" y="467088"/>
            <a:ext cx="9508224" cy="769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8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ML Service: Python + FastAPI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10404" y="1156125"/>
            <a:ext cx="5618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Технологический стек </a:t>
            </a:r>
            <a:r>
              <a:rPr b="1" lang="ru-RU" sz="1800">
                <a:solidFill>
                  <a:srgbClr val="570909"/>
                </a:solidFill>
              </a:rPr>
              <a:t>-</a:t>
            </a:r>
            <a:r>
              <a:rPr b="1" lang="ru-RU" sz="1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 ML Service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6" name="Google Shape;206;p23"/>
          <p:cNvGraphicFramePr/>
          <p:nvPr/>
        </p:nvGraphicFramePr>
        <p:xfrm>
          <a:off x="841175" y="23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{E87F9B26-F936-4E67-B656-160B107D356A}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Технологии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Почему выбрали 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FastAPI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Async, автодокументация, Pydantic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SQLAlchemy 2.0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Async ORM для PostgreSQL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FAISS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Быстрый векторный поиск от Facebook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Ollama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Локальные LLM (nomic-embed-text)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Catboost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ML ранжирование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2101620">
            <a:off x="-6358744" y="-2088209"/>
            <a:ext cx="1093848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535" y="1924782"/>
            <a:ext cx="12585810" cy="707951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"/>
          <p:cNvSpPr txBox="1"/>
          <p:nvPr>
            <p:ph type="ctrTitle"/>
          </p:nvPr>
        </p:nvSpPr>
        <p:spPr>
          <a:xfrm>
            <a:off x="383921" y="467088"/>
            <a:ext cx="9508224" cy="769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8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Frontend: React + TypeScript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410404" y="1156125"/>
            <a:ext cx="5618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Технологический стек – Frontend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24"/>
          <p:cNvGraphicFramePr/>
          <p:nvPr/>
        </p:nvGraphicFramePr>
        <p:xfrm>
          <a:off x="841175" y="236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{E87F9B26-F936-4E67-B656-160B107D356A}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Технологии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>
                          <a:solidFill>
                            <a:schemeClr val="lt1"/>
                          </a:solidFill>
                        </a:rPr>
                        <a:t>Почему выбрали </a:t>
                      </a:r>
                      <a:endParaRPr sz="2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57090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React 19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Современный подход к фронтенду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TypeScript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Типизация, надежность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Vite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Быстрая сборка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TanStack Query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Кэширование API-запросов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Tailwind CSS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800"/>
                        <a:t>Utility-first, быстрая разработка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type="ctrTitle"/>
          </p:nvPr>
        </p:nvSpPr>
        <p:spPr>
          <a:xfrm>
            <a:off x="383921" y="467088"/>
            <a:ext cx="9508224" cy="7691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Эмбеддинги товаров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410404" y="1156125"/>
            <a:ext cx="56189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работает ML – Эмбеддинги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2545851" y="2635550"/>
            <a:ext cx="6626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100">
                <a:solidFill>
                  <a:schemeClr val="lt1"/>
                </a:solidFill>
              </a:rPr>
              <a:t>Для каждого товара формируем текст: название, категория, бренд, параметры. Этот текст передаём в модель Ollama nomic-embed-text, которая возвращает вектор из 768 чисел. Похожие товары имеют близкие векторы.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2545850" y="1652750"/>
            <a:ext cx="49200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</a:rPr>
              <a:t>Как система понимает, что товары похожи? 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227" name="Google Shape;227;p25"/>
          <p:cNvSpPr txBox="1"/>
          <p:nvPr/>
        </p:nvSpPr>
        <p:spPr>
          <a:xfrm>
            <a:off x="3111325" y="5242000"/>
            <a:ext cx="6879600" cy="1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400">
                <a:solidFill>
                  <a:schemeClr val="lt1"/>
                </a:solidFill>
              </a:rPr>
              <a:t>Текст → Модель → Вектор</a:t>
            </a:r>
            <a:endParaRPr sz="3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 txBox="1"/>
          <p:nvPr>
            <p:ph type="ctrTitle"/>
          </p:nvPr>
        </p:nvSpPr>
        <p:spPr>
          <a:xfrm>
            <a:off x="383925" y="467100"/>
            <a:ext cx="134451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FAISS + CatBoost: архитектура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410399" y="1156125"/>
            <a:ext cx="770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Как работает ML – </a:t>
            </a:r>
            <a:r>
              <a:rPr b="1" lang="ru-RU" sz="1800">
                <a:solidFill>
                  <a:schemeClr val="lt1"/>
                </a:solidFill>
              </a:rPr>
              <a:t>Двухуровневое ранжирование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5898425" y="1666525"/>
            <a:ext cx="6872400" cy="4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700">
                <a:solidFill>
                  <a:schemeClr val="lt1"/>
                </a:solidFill>
              </a:rPr>
              <a:t>60k товаров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700">
                <a:solidFill>
                  <a:schemeClr val="lt1"/>
                </a:solidFill>
              </a:rPr>
              <a:t>    ↓ FAISS (&lt; 5ms)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700">
                <a:solidFill>
                  <a:schemeClr val="lt1"/>
                </a:solidFill>
              </a:rPr>
              <a:t>100 кандидатов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700">
                <a:solidFill>
                  <a:schemeClr val="lt1"/>
                </a:solidFill>
              </a:rPr>
              <a:t>    ↓ CatBoost (39 признаков)</a:t>
            </a:r>
            <a:endParaRPr sz="3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700">
                <a:solidFill>
                  <a:schemeClr val="lt1"/>
                </a:solidFill>
              </a:rPr>
              <a:t>20 рекомендаций</a:t>
            </a:r>
            <a:endParaRPr sz="37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237" name="Google Shape;237;p26"/>
          <p:cNvSpPr txBox="1"/>
          <p:nvPr/>
        </p:nvSpPr>
        <p:spPr>
          <a:xfrm>
            <a:off x="410400" y="2017875"/>
            <a:ext cx="35973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На первом уровне FAISS быстро отбирает топ-100 кандидатов по семантической близости эмбеддингов.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На втором уровне CatBoost Ranker переранжирует кандидатов на основе 39 признаков: семантика, фидбек, цены, категории, совместные покупки.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49051">
            <a:off x="-2807043" y="4345966"/>
            <a:ext cx="109384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7"/>
          <p:cNvSpPr txBox="1"/>
          <p:nvPr>
            <p:ph type="ctrTitle"/>
          </p:nvPr>
        </p:nvSpPr>
        <p:spPr>
          <a:xfrm>
            <a:off x="383926" y="467100"/>
            <a:ext cx="1222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8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Непрерывное обучение на фидбеке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7"/>
          <p:cNvSpPr txBox="1"/>
          <p:nvPr/>
        </p:nvSpPr>
        <p:spPr>
          <a:xfrm>
            <a:off x="410404" y="1156125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</a:rPr>
              <a:t>Система фидбека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154147">
            <a:off x="5833477" y="-3260580"/>
            <a:ext cx="12650195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7"/>
          <p:cNvSpPr txBox="1"/>
          <p:nvPr/>
        </p:nvSpPr>
        <p:spPr>
          <a:xfrm>
            <a:off x="7717250" y="1558800"/>
            <a:ext cx="4192500" cy="37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Пользователь нажал лайк на Товар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          ↓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Сохраняем: pair_feedback(штукатурка → грунт, positive)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          ↓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Обновляем: positive_count += 1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          ↓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dk1"/>
                </a:solidFill>
              </a:rPr>
              <a:t>Следующий запрос учитывает новый фидбек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47" name="Google Shape;2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325" y="1776800"/>
            <a:ext cx="4478776" cy="36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 txBox="1"/>
          <p:nvPr>
            <p:ph type="ctrTitle"/>
          </p:nvPr>
        </p:nvSpPr>
        <p:spPr>
          <a:xfrm>
            <a:off x="410400" y="246326"/>
            <a:ext cx="9508200" cy="150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Защита от шума в данных и эволюция системы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410400" y="1884800"/>
            <a:ext cx="5468400" cy="3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Байесовское сглаживание: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lt1"/>
                </a:solidFill>
              </a:rPr>
              <a:t>Чтобы один случайный лайк не давал 100% рейтинг, используем байесовское сглаживание. Формула добавляет виртуальный голос "за" и "против". Новый товар без статистики получает 50%. Товар с 10 лайками - примерно 85%, а не 100%.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6" name="Google Shape;256;p28"/>
          <p:cNvSpPr txBox="1"/>
          <p:nvPr/>
        </p:nvSpPr>
        <p:spPr>
          <a:xfrm>
            <a:off x="6063900" y="1884800"/>
            <a:ext cx="6051600" cy="4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</a:rPr>
              <a:t>От холодного старта к персонализации: 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000">
                <a:solidFill>
                  <a:schemeClr val="lt1"/>
                </a:solidFill>
              </a:rPr>
              <a:t>В первый день работы системы нет фидбека - рекомендации строятся только на эмбеддингах через fallback формулу. По мере накопления данных система переходит на CatBoost: фидбек, совместные покупки, статистика просмотров. Модель переобучается периодически, качество растёт.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91425" y="5630325"/>
            <a:ext cx="454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</a:rPr>
              <a:t>approval = (positive + 1) / (total + 2)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49051">
            <a:off x="-2807043" y="4345966"/>
            <a:ext cx="109384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>
            <p:ph type="ctrTitle"/>
          </p:nvPr>
        </p:nvSpPr>
        <p:spPr>
          <a:xfrm>
            <a:off x="383926" y="467100"/>
            <a:ext cx="122268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8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Работа в закрытом контуре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154147">
            <a:off x="5833477" y="-3260580"/>
            <a:ext cx="12650195" cy="685800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1100650" y="2406025"/>
            <a:ext cx="90312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>
                <a:solidFill>
                  <a:schemeClr val="dk1"/>
                </a:solidFill>
              </a:rPr>
              <a:t>Ollama - локальный запуск LLM (nomic-embed-text)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>
                <a:solidFill>
                  <a:schemeClr val="dk1"/>
                </a:solidFill>
              </a:rPr>
              <a:t>Эмбеддинги генерируются один раз, хранятся в PostgreSQL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>
                <a:solidFill>
                  <a:schemeClr val="dk1"/>
                </a:solidFill>
              </a:rPr>
              <a:t>FAISS - поиск ближайших соседей в памяти</a:t>
            </a:r>
            <a:endParaRPr sz="2700">
              <a:solidFill>
                <a:schemeClr val="dk1"/>
              </a:solidFill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ru-RU" sz="2700">
                <a:solidFill>
                  <a:schemeClr val="dk1"/>
                </a:solidFill>
              </a:rPr>
              <a:t>Никаких внешних API - всё работает офлайн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213" y="1764975"/>
            <a:ext cx="3968424" cy="482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049051">
            <a:off x="-2948143" y="4554316"/>
            <a:ext cx="109384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type="ctrTitle"/>
          </p:nvPr>
        </p:nvSpPr>
        <p:spPr>
          <a:xfrm>
            <a:off x="383925" y="341182"/>
            <a:ext cx="9508200" cy="12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ct val="1000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Docker Compose - один файл для запуска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383929" y="1577475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</a:rPr>
              <a:t>Деплой и масштабирование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154146">
            <a:off x="6628206" y="-3831984"/>
            <a:ext cx="10938488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5861825" y="2142775"/>
            <a:ext cx="525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Все сервисы в контейнерах: PostgreSQL, Redis, Elasticsearch, Backend, ML-сервис, Frontend. Для переноса на другой сервер достаточно скопировать docker-compose.yml и файл с эмбеддингами.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49051">
            <a:off x="-2948143" y="4554316"/>
            <a:ext cx="1093848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type="ctrTitle"/>
          </p:nvPr>
        </p:nvSpPr>
        <p:spPr>
          <a:xfrm>
            <a:off x="383925" y="341178"/>
            <a:ext cx="95082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ct val="1000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Результаты и метрики</a:t>
            </a:r>
            <a:endParaRPr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154146">
            <a:off x="6628206" y="-3831984"/>
            <a:ext cx="10938488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/>
        </p:nvSpPr>
        <p:spPr>
          <a:xfrm>
            <a:off x="762000" y="1465450"/>
            <a:ext cx="9209100" cy="52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API рекомендаций: GET /recommendations/{product_id}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20 товаров с рейтингом схожести и match_reasons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Tooltip с полным списком признаков при наведении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CatBoost Ranker с 39 признаками (NDCG@10 &gt; 0.7)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Механизм подтверждения рекомендаций (фидбек 👍/👎)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Веб-интерфейс для выбора и оценки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5 сценариев White Box с прогресс-баром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Работа в закрытом контуре (Ollama)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✅ Время ответа &lt; 200ms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383921" y="193075"/>
            <a:ext cx="113028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ts val="4400"/>
              <a:buFont typeface="Arial"/>
              <a:buNone/>
            </a:pPr>
            <a:r>
              <a:rPr b="1" lang="ru-RU" sz="44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Проблема: Покупатель не знает, что еще нужно</a:t>
            </a:r>
            <a:endParaRPr b="1" sz="44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 flipH="1">
            <a:off x="384012" y="6288314"/>
            <a:ext cx="342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SPB Tech Run 2025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6727737" y="6288314"/>
            <a:ext cx="495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Решения для розничной сети МАКСИДОМ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83921" y="2364751"/>
            <a:ext cx="1105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Покупатель не знает полный список необходимых материалов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83921" y="3133866"/>
            <a:ext cx="1007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Негативный опыт: </a:t>
            </a:r>
            <a:r>
              <a:rPr b="1" lang="ru-RU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клиент возвращается за недостающим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383926" y="4008551"/>
            <a:ext cx="10509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chemeClr val="dk1"/>
                </a:solidFill>
              </a:rPr>
              <a:t>В онлайн магазинах тяжело взаимодействовать с консультантами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383921" y="5248643"/>
            <a:ext cx="916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Потеря выручки: </a:t>
            </a:r>
            <a:r>
              <a:rPr b="1" lang="ru-RU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средний чек ниже потенциального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575073">
            <a:off x="5778603" y="-673330"/>
            <a:ext cx="12574421" cy="6858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>
            <p:ph type="ctrTitle"/>
          </p:nvPr>
        </p:nvSpPr>
        <p:spPr>
          <a:xfrm>
            <a:off x="383921" y="46708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Планы дальнейшего развития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2"/>
          <p:cNvSpPr/>
          <p:nvPr/>
        </p:nvSpPr>
        <p:spPr>
          <a:xfrm>
            <a:off x="4016350" y="2570900"/>
            <a:ext cx="4742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p32" title="Mask grou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4" y="1907525"/>
            <a:ext cx="1015800" cy="101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2174050" y="1735625"/>
            <a:ext cx="84450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lt1"/>
                </a:solidFill>
              </a:rPr>
              <a:t>Сортировки (по цене, популярности)</a:t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lt1"/>
                </a:solidFill>
              </a:rPr>
              <a:t>Фильтры в каталоге (Faceted Search)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2174050" y="3481750"/>
            <a:ext cx="8911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</a:rPr>
              <a:t>Thompson Sampling для рандомизации выдачи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</a:rPr>
              <a:t>Wishlist / Избранное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295" name="Google Shape;295;p32" title="Mask group 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447" y="3323163"/>
            <a:ext cx="1125125" cy="11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2" title="Mask group 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613" y="4848150"/>
            <a:ext cx="1125125" cy="112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2174050" y="5133650"/>
            <a:ext cx="9396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</a:rPr>
              <a:t>ML-модель комплементарных категорий</a:t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</a:rPr>
              <a:t>Визуализация весов CatBoost</a:t>
            </a:r>
            <a:endParaRPr sz="2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>
            <p:ph type="ctrTitle"/>
          </p:nvPr>
        </p:nvSpPr>
        <p:spPr>
          <a:xfrm>
            <a:off x="383921" y="46708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Планы дальнейшего развития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3"/>
          <p:cNvSpPr/>
          <p:nvPr/>
        </p:nvSpPr>
        <p:spPr>
          <a:xfrm>
            <a:off x="4016350" y="2570900"/>
            <a:ext cx="47424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2248275" y="2435200"/>
            <a:ext cx="793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lt1"/>
                </a:solidFill>
              </a:rPr>
              <a:t>Административная панель для управления сценариями и правилами 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2383865" y="4142150"/>
            <a:ext cx="803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lt1"/>
                </a:solidFill>
              </a:rPr>
              <a:t>Дополнительные сценарии - Этапы Black Box и Finishing</a:t>
            </a:r>
            <a:endParaRPr sz="2800">
              <a:solidFill>
                <a:schemeClr val="lt1"/>
              </a:solidFill>
            </a:endParaRPr>
          </a:p>
        </p:txBody>
      </p:sp>
      <p:pic>
        <p:nvPicPr>
          <p:cNvPr id="308" name="Google Shape;308;p33" title="mas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150" y="2319050"/>
            <a:ext cx="1125125" cy="11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 title="ad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75" y="3997150"/>
            <a:ext cx="1213400" cy="12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type="ctrTitle"/>
          </p:nvPr>
        </p:nvSpPr>
        <p:spPr>
          <a:xfrm>
            <a:off x="4585151" y="2814225"/>
            <a:ext cx="40509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Демо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type="ctrTitle"/>
          </p:nvPr>
        </p:nvSpPr>
        <p:spPr>
          <a:xfrm>
            <a:off x="5119825" y="2666975"/>
            <a:ext cx="2272800" cy="135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7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0" y="0"/>
            <a:ext cx="12192000" cy="7003800"/>
          </a:xfrm>
          <a:prstGeom prst="rect">
            <a:avLst/>
          </a:prstGeom>
          <a:gradFill>
            <a:gsLst>
              <a:gs pos="0">
                <a:srgbClr val="570909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5"/>
          <p:cNvSpPr txBox="1"/>
          <p:nvPr>
            <p:ph type="ctrTitle"/>
          </p:nvPr>
        </p:nvSpPr>
        <p:spPr>
          <a:xfrm>
            <a:off x="383921" y="325851"/>
            <a:ext cx="120039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ru-RU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Решение: AI-система рекомендаций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383925" y="2014450"/>
            <a:ext cx="7814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Автоматическое определение сценария ремонта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383925" y="2955307"/>
            <a:ext cx="81519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Рекомендации сопутствующих товаров на основе ML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383925" y="4025303"/>
            <a:ext cx="7845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Непрерывное обучение на фидбеке пользователей</a:t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383925" y="5095300"/>
            <a:ext cx="6686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Работа в закрытом контуре </a:t>
            </a:r>
            <a:endParaRPr sz="1600"/>
          </a:p>
        </p:txBody>
      </p:sp>
      <p:sp>
        <p:nvSpPr>
          <p:cNvPr id="111" name="Google Shape;111;p15"/>
          <p:cNvSpPr txBox="1"/>
          <p:nvPr/>
        </p:nvSpPr>
        <p:spPr>
          <a:xfrm>
            <a:off x="9365542" y="1374900"/>
            <a:ext cx="20685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550" lIns="125125" spcFirstLastPara="1" rIns="125125" wrap="square" tIns="62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ТОВАР</a:t>
            </a:r>
            <a:endParaRPr sz="32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8826300" y="2529608"/>
            <a:ext cx="31470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62550" lIns="125125" spcFirstLastPara="1" rIns="125125" wrap="square" tIns="625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8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AI-СИСТЕМА</a:t>
            </a:r>
            <a:endParaRPr sz="328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50443" y="3684291"/>
            <a:ext cx="1698696" cy="23933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>
            <a:stCxn id="111" idx="2"/>
            <a:endCxn id="112" idx="0"/>
          </p:cNvCxnSpPr>
          <p:nvPr/>
        </p:nvCxnSpPr>
        <p:spPr>
          <a:xfrm>
            <a:off x="10399792" y="2007000"/>
            <a:ext cx="0" cy="52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5" name="Google Shape;115;p15"/>
          <p:cNvCxnSpPr>
            <a:stCxn id="112" idx="2"/>
            <a:endCxn id="113" idx="0"/>
          </p:cNvCxnSpPr>
          <p:nvPr/>
        </p:nvCxnSpPr>
        <p:spPr>
          <a:xfrm>
            <a:off x="10399800" y="3161708"/>
            <a:ext cx="0" cy="522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>
            <p:ph type="ctrTitle"/>
          </p:nvPr>
        </p:nvSpPr>
        <p:spPr>
          <a:xfrm>
            <a:off x="362096" y="35793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Подходы к рекомендациям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434" y="2184043"/>
            <a:ext cx="5338931" cy="327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3798" y="2184044"/>
            <a:ext cx="5501794" cy="327680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410404" y="1580831"/>
            <a:ext cx="457548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Сопутствующие товары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237171" y="1539478"/>
            <a:ext cx="403833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Карусель сценариев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ctrTitle"/>
          </p:nvPr>
        </p:nvSpPr>
        <p:spPr>
          <a:xfrm>
            <a:off x="410396" y="336113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Сопутствующие товары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410404" y="1105325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Подходы к рекомендациям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126" y="1623450"/>
            <a:ext cx="5700525" cy="454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400" y="2862675"/>
            <a:ext cx="4526074" cy="20685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7" name="Google Shape;137;p17"/>
          <p:cNvCxnSpPr/>
          <p:nvPr/>
        </p:nvCxnSpPr>
        <p:spPr>
          <a:xfrm rot="10800000">
            <a:off x="4701575" y="4220900"/>
            <a:ext cx="1131000" cy="1324500"/>
          </a:xfrm>
          <a:prstGeom prst="straightConnector1">
            <a:avLst/>
          </a:prstGeom>
          <a:noFill/>
          <a:ln cap="flat" cmpd="sng" w="38100">
            <a:solidFill>
              <a:srgbClr val="980000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17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>
            <p:ph type="ctrTitle"/>
          </p:nvPr>
        </p:nvSpPr>
        <p:spPr>
          <a:xfrm>
            <a:off x="410396" y="32518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Карусель сценариев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10404" y="1094400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Подходы к </a:t>
            </a:r>
            <a:r>
              <a:rPr b="1" lang="ru-RU" sz="1800">
                <a:solidFill>
                  <a:schemeClr val="lt1"/>
                </a:solidFill>
              </a:rPr>
              <a:t>рекомендациям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-1" y="2743203"/>
            <a:ext cx="317182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Переход ко всем сценариям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537" y="1674125"/>
            <a:ext cx="6394826" cy="471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18"/>
          <p:cNvCxnSpPr/>
          <p:nvPr/>
        </p:nvCxnSpPr>
        <p:spPr>
          <a:xfrm flipH="1">
            <a:off x="2200201" y="1809750"/>
            <a:ext cx="1724100" cy="93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9" name="Google Shape;149;p18"/>
          <p:cNvSpPr txBox="1"/>
          <p:nvPr/>
        </p:nvSpPr>
        <p:spPr>
          <a:xfrm>
            <a:off x="9709983" y="1935422"/>
            <a:ext cx="23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Карусель сценариев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" name="Google Shape;150;p18"/>
          <p:cNvCxnSpPr/>
          <p:nvPr/>
        </p:nvCxnSpPr>
        <p:spPr>
          <a:xfrm flipH="1" rot="10800000">
            <a:off x="8704844" y="2199553"/>
            <a:ext cx="1420200" cy="382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8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>
            <p:ph type="ctrTitle"/>
          </p:nvPr>
        </p:nvSpPr>
        <p:spPr>
          <a:xfrm>
            <a:off x="410396" y="32518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Сценарии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410404" y="1094400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Подходы к рекоменациям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1688475"/>
            <a:ext cx="5987776" cy="450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/>
          <p:nvPr/>
        </p:nvSpPr>
        <p:spPr>
          <a:xfrm>
            <a:off x="7303550" y="2144850"/>
            <a:ext cx="3703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100">
                <a:solidFill>
                  <a:schemeClr val="lt1"/>
                </a:solidFill>
              </a:rPr>
              <a:t>Реализовано 5 сценариев и 41 группа товаров для этапа White Box - предчистовой отделки. Самые частые задачи покупателей: наливной пол, укладка плитки, перегородки, выравнивание стен, электромонтаж.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570909"/>
              </a:gs>
              <a:gs pos="66000">
                <a:schemeClr val="dk1"/>
              </a:gs>
              <a:gs pos="87000">
                <a:schemeClr val="dk1"/>
              </a:gs>
              <a:gs pos="100000">
                <a:schemeClr val="dk1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2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type="ctrTitle"/>
          </p:nvPr>
        </p:nvSpPr>
        <p:spPr>
          <a:xfrm>
            <a:off x="410396" y="318238"/>
            <a:ext cx="9508200" cy="76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ru-RU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Система фидбека</a:t>
            </a:r>
            <a:endParaRPr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10404" y="1087450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chemeClr val="lt1"/>
                </a:solidFill>
              </a:rPr>
              <a:t>Непрерывное обучение на фидбеке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50" y="3408900"/>
            <a:ext cx="1907024" cy="4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50" y="2683475"/>
            <a:ext cx="2256375" cy="56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250" y="1753950"/>
            <a:ext cx="2899297" cy="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95975" y="3096475"/>
            <a:ext cx="6045098" cy="3401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0"/>
          <p:cNvCxnSpPr>
            <a:stCxn id="171" idx="3"/>
          </p:cNvCxnSpPr>
          <p:nvPr/>
        </p:nvCxnSpPr>
        <p:spPr>
          <a:xfrm>
            <a:off x="3370547" y="2138550"/>
            <a:ext cx="470400" cy="1950000"/>
          </a:xfrm>
          <a:prstGeom prst="curvedConnector2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74" name="Google Shape;17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152275" y="5857721"/>
            <a:ext cx="1716229" cy="5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0"/>
          <p:cNvCxnSpPr>
            <a:endCxn id="174" idx="1"/>
          </p:cNvCxnSpPr>
          <p:nvPr/>
        </p:nvCxnSpPr>
        <p:spPr>
          <a:xfrm>
            <a:off x="9309275" y="6129771"/>
            <a:ext cx="843000" cy="10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6" name="Google Shape;176;p20"/>
          <p:cNvSpPr txBox="1"/>
          <p:nvPr/>
        </p:nvSpPr>
        <p:spPr>
          <a:xfrm>
            <a:off x="4834100" y="1158513"/>
            <a:ext cx="7034400" cy="18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lt1"/>
                </a:solidFill>
              </a:rPr>
              <a:t>Главная польза системы - она учится на действиях пользователей. Под каждым рекомендованным товаром кнопки "Подошёл" и "Не подошёл". Каждый клик сохраняется и влияет на будущие рекомендации. При этом мы не переобучаем нейросеть - просто накапливаем статистику в базе.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350" y="1650350"/>
            <a:ext cx="6728426" cy="520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101620">
            <a:off x="-6358744" y="-2088209"/>
            <a:ext cx="10938484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9885" y="2051782"/>
            <a:ext cx="12585811" cy="707951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1"/>
          <p:cNvSpPr txBox="1"/>
          <p:nvPr>
            <p:ph type="ctrTitle"/>
          </p:nvPr>
        </p:nvSpPr>
        <p:spPr>
          <a:xfrm>
            <a:off x="383925" y="467108"/>
            <a:ext cx="95082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ct val="100000"/>
              <a:buFont typeface="Arial"/>
              <a:buNone/>
            </a:pPr>
            <a:r>
              <a:rPr b="1" lang="ru-RU" sz="4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Микросервисная архитектура</a:t>
            </a:r>
            <a:endParaRPr b="1"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70909"/>
              </a:buClr>
              <a:buSzPct val="100000"/>
              <a:buFont typeface="Arial"/>
              <a:buNone/>
            </a:pPr>
            <a:r>
              <a:t/>
            </a:r>
            <a:endParaRPr b="1" sz="4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410404" y="1156125"/>
            <a:ext cx="561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70909"/>
                </a:solidFill>
                <a:latin typeface="Arial"/>
                <a:ea typeface="Arial"/>
                <a:cs typeface="Arial"/>
                <a:sym typeface="Arial"/>
              </a:rPr>
              <a:t>Технологический стек - Backend</a:t>
            </a:r>
            <a:endParaRPr sz="1800">
              <a:solidFill>
                <a:srgbClr val="5709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